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1F4E635-1C90-4DC4-A8B4-89437153F778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B00FB4-0059-4B44-B8F2-5CA813CD117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4E635-1C90-4DC4-A8B4-89437153F778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B00FB4-0059-4B44-B8F2-5CA813CD117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4E635-1C90-4DC4-A8B4-89437153F778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6DB00FB4-0059-4B44-B8F2-5CA813CD1179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1F4E635-1C90-4DC4-A8B4-89437153F778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DB00FB4-0059-4B44-B8F2-5CA813CD117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1F4E635-1C90-4DC4-A8B4-89437153F778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DB00FB4-0059-4B44-B8F2-5CA813CD1179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4E635-1C90-4DC4-A8B4-89437153F778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B00FB4-0059-4B44-B8F2-5CA813CD11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4E635-1C90-4DC4-A8B4-89437153F778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B00FB4-0059-4B44-B8F2-5CA813CD11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4E635-1C90-4DC4-A8B4-89437153F778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B00FB4-0059-4B44-B8F2-5CA813CD117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1F4E635-1C90-4DC4-A8B4-89437153F778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6DB00FB4-0059-4B44-B8F2-5CA813CD1179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4E635-1C90-4DC4-A8B4-89437153F778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00FB4-0059-4B44-B8F2-5CA813CD117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1F4E635-1C90-4DC4-A8B4-89437153F778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6DB00FB4-0059-4B44-B8F2-5CA813CD117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1F4E635-1C90-4DC4-A8B4-89437153F778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DB00FB4-0059-4B44-B8F2-5CA813CD117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Cuba Health Status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Nutrition, Women’s Health and Cardiovascular Disease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Issues in Nutrition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Nutritional problems are a major health concern in Cuba.</a:t>
            </a:r>
          </a:p>
          <a:p>
            <a:r>
              <a:rPr lang="en-US" dirty="0" smtClean="0"/>
              <a:t>Social and economic inequalities in the country are primary factors that influence poor nutrition.</a:t>
            </a:r>
          </a:p>
          <a:p>
            <a:r>
              <a:rPr lang="en-US" dirty="0" smtClean="0"/>
              <a:t>Nutritional problems are worsened by unemployment and urban migration.</a:t>
            </a:r>
          </a:p>
          <a:p>
            <a:r>
              <a:rPr lang="en-US" dirty="0" smtClean="0"/>
              <a:t>The diet of the average Cuban family is poor in micronutrients because of low food diversity and lack of sufficient vegetables consumed (Kath, 2017).</a:t>
            </a:r>
          </a:p>
          <a:p>
            <a:r>
              <a:rPr lang="en-US" dirty="0" smtClean="0"/>
              <a:t>The three biggest issues are iron-deficiency anemia, unhealthy eating habits, and increasing overweight and obesity.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Affected People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Small children and reproductive-age women are most affected by iron deficiency.</a:t>
            </a:r>
          </a:p>
          <a:p>
            <a:r>
              <a:rPr lang="en-US" dirty="0" smtClean="0"/>
              <a:t>The general population in Cuba is affected by unhealthy eating habits due to low level of access to healthy foods and societal preference for unhealthy foods.</a:t>
            </a:r>
          </a:p>
          <a:p>
            <a:r>
              <a:rPr lang="en-US" dirty="0" smtClean="0"/>
              <a:t>Adult women are more at risk of being overweight and obese.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Economic deprivation whereby many Cubans are unable to purchase healthier foods.</a:t>
            </a:r>
          </a:p>
          <a:p>
            <a:r>
              <a:rPr lang="en-US" dirty="0" smtClean="0"/>
              <a:t>Social attitudes that lead to many citizens preferring cheaper yet unhealthy foods such as fried foods.</a:t>
            </a:r>
          </a:p>
          <a:p>
            <a:r>
              <a:rPr lang="en-US" dirty="0" smtClean="0"/>
              <a:t>Lack of adequate knowledge of proper eating habits and nutritional requirements.</a:t>
            </a:r>
          </a:p>
          <a:p>
            <a:r>
              <a:rPr lang="en-US" dirty="0" smtClean="0"/>
              <a:t>Consumption of fewer meals because of financial challenges. This leads to consumption of limited portions of fruits and vegetables.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Economic and Social Consequences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Cuba faces increased costs of healthcare due to having more people suffering from nutritional problems (Hirschfeld, 2017).</a:t>
            </a:r>
          </a:p>
          <a:p>
            <a:r>
              <a:rPr lang="en-US" dirty="0" smtClean="0"/>
              <a:t>Increased inequality as the poor continue to suffer from nutritional problems and are unable to functionally optimally in other areas of their lives.</a:t>
            </a:r>
          </a:p>
          <a:p>
            <a:r>
              <a:rPr lang="en-US" dirty="0" smtClean="0"/>
              <a:t>Disparities in health services due to the prevalence of the problem among the poor and relatively good nutritional care among the rich (Kath, 2017).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Priority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Place greater emphasis on food security  and nutrition in the civil protection system.</a:t>
            </a:r>
          </a:p>
          <a:p>
            <a:r>
              <a:rPr lang="en-US" dirty="0" smtClean="0"/>
              <a:t>Prioritize higher domestic food production to increase sources of nutrients available to Cubans.</a:t>
            </a:r>
          </a:p>
          <a:p>
            <a:r>
              <a:rPr lang="en-US" dirty="0" smtClean="0"/>
              <a:t>Improve farming technology to increase productivity and reduce loss of harvested foods.</a:t>
            </a:r>
          </a:p>
          <a:p>
            <a:r>
              <a:rPr lang="en-US" dirty="0" smtClean="0"/>
              <a:t>Improve food accessibility by focusing on supply factors and per capita consumption of foods, calories and selected nutrients.</a:t>
            </a:r>
          </a:p>
          <a:p>
            <a:r>
              <a:rPr lang="en-US" dirty="0" smtClean="0"/>
              <a:t>Develop civic education programs to offer information on diet and nutrition.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Issues in Women’s Health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Obesity.</a:t>
            </a:r>
          </a:p>
          <a:p>
            <a:r>
              <a:rPr lang="en-US" dirty="0" smtClean="0"/>
              <a:t>Anemia. </a:t>
            </a:r>
          </a:p>
          <a:p>
            <a:r>
              <a:rPr lang="en-US" dirty="0" smtClean="0"/>
              <a:t>Hypertension.</a:t>
            </a:r>
          </a:p>
          <a:p>
            <a:r>
              <a:rPr lang="en-US" dirty="0" smtClean="0"/>
              <a:t>Diabetes.</a:t>
            </a:r>
          </a:p>
          <a:p>
            <a:r>
              <a:rPr lang="en-US" dirty="0" smtClean="0"/>
              <a:t>Malnutrition.</a:t>
            </a:r>
          </a:p>
          <a:p>
            <a:r>
              <a:rPr lang="en-US" dirty="0" smtClean="0"/>
              <a:t>Cardiovascular disease.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Most Affected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Women of reproductive age are significantly impacted by obesity, hypertension and anemia.</a:t>
            </a:r>
          </a:p>
          <a:p>
            <a:r>
              <a:rPr lang="en-US" dirty="0" smtClean="0"/>
              <a:t>Pregnant women are at high risk of developing iron deficiency anemia and hypertension.</a:t>
            </a:r>
          </a:p>
          <a:p>
            <a:r>
              <a:rPr lang="en-US" dirty="0" smtClean="0"/>
              <a:t>Older women are at high risk of becoming overweight and suffering from hypertension or cardiovascular disease. 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Unhealthy eating habits lead to cardiovascular disease.</a:t>
            </a:r>
          </a:p>
          <a:p>
            <a:r>
              <a:rPr lang="en-US" dirty="0" smtClean="0"/>
              <a:t>Lack of sufficient physical activity leads to hypertension and general poor health.</a:t>
            </a:r>
          </a:p>
          <a:p>
            <a:r>
              <a:rPr lang="en-US" dirty="0" smtClean="0"/>
              <a:t>Financial hindrances lead to preference for processed foods and it results in obesity, diabetes and cardiovascular disease (Hauge, 2016).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Economic and Social Consequences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Women face high risk pregnancies as a result of inadequate nutritional supply.</a:t>
            </a:r>
          </a:p>
          <a:p>
            <a:r>
              <a:rPr lang="en-US" dirty="0" smtClean="0"/>
              <a:t>Women suffering from obesity become less productive and it leads to lower financial ability due to limited income generation.</a:t>
            </a:r>
          </a:p>
          <a:p>
            <a:r>
              <a:rPr lang="en-US" dirty="0" smtClean="0"/>
              <a:t>Increase in inequality between genders as women are at enhanced risk of developing health issues such as obesity and hypertension.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Priority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Introduce nutritional education programs with a focus on pregnant and elderly women.</a:t>
            </a:r>
          </a:p>
          <a:p>
            <a:r>
              <a:rPr lang="en-US" dirty="0" smtClean="0"/>
              <a:t>Improve production of healthy foods to reduce incidences of health conditions caused by consumption of foods lacking in nutritional value.</a:t>
            </a:r>
          </a:p>
          <a:p>
            <a:r>
              <a:rPr lang="en-US" dirty="0" smtClean="0"/>
              <a:t>Develop a societal preference of healthy eating habits and lifestyles to reduce cases of hypertension and cardiovascular disease.</a:t>
            </a:r>
          </a:p>
          <a:p>
            <a:r>
              <a:rPr lang="en-US" dirty="0" smtClean="0"/>
              <a:t>Develop more effective healthcare services to address women’s health issues in the country.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Key Issues in Chronic Non-Communicable 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Mortality rate due to chronic non-communicable disease is the highest in Cuba, causing 731.4 deaths per 100,000 inhabitants (World Health Organization, 2016).</a:t>
            </a:r>
          </a:p>
          <a:p>
            <a:r>
              <a:rPr lang="en-US" dirty="0" smtClean="0"/>
              <a:t>Cardiovascular disease is the leading cause of death among this group of disease.</a:t>
            </a:r>
          </a:p>
          <a:p>
            <a:r>
              <a:rPr lang="en-US" dirty="0" smtClean="0"/>
              <a:t>Cardiovascular disease causes death of 217.7 per 100,000 inhabitants (World Health Organization, 2016).</a:t>
            </a:r>
          </a:p>
          <a:p>
            <a:r>
              <a:rPr lang="en-US" dirty="0" smtClean="0"/>
              <a:t>Deaths from cardiovascular disease represent 39 percent of all deaths in Cuba (Hirschfeld, 2017).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Most Affected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Men are more prone to cardiovascular disease.</a:t>
            </a:r>
          </a:p>
          <a:p>
            <a:r>
              <a:rPr lang="en-US" dirty="0" smtClean="0"/>
              <a:t>Older women are also significantly affected by this health problem.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High rates of tobacco smokers in the country.  An estimated 54 percent of Cuban families are affected by tobacco smoke (Hirschfeld, 2017).</a:t>
            </a:r>
          </a:p>
          <a:p>
            <a:r>
              <a:rPr lang="en-US" dirty="0" smtClean="0"/>
              <a:t>High alcohol consumption among males.</a:t>
            </a:r>
          </a:p>
          <a:p>
            <a:r>
              <a:rPr lang="en-US" dirty="0" smtClean="0"/>
              <a:t>Obesity among males and older women or women of reproductive age.</a:t>
            </a:r>
          </a:p>
          <a:p>
            <a:r>
              <a:rPr lang="en-US" dirty="0" smtClean="0"/>
              <a:t>Raised levels of blood pressure.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Economic and Social Consequences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Increased cost of care for the individual as hospitalization, doctor appointments and medications are expensive in Cuba.</a:t>
            </a:r>
          </a:p>
          <a:p>
            <a:r>
              <a:rPr lang="en-US" dirty="0" smtClean="0"/>
              <a:t>Cardiovascular disease provides a large financial burden on the Cuban economy due to direct cost of addressing the disease and indirect cost of lowered productivity in the affected population (De Vos, 2005).</a:t>
            </a:r>
          </a:p>
          <a:p>
            <a:r>
              <a:rPr lang="en-US" dirty="0" smtClean="0"/>
              <a:t>Cardiovascular disease patients become mentally affected by the permanence of the condition.</a:t>
            </a:r>
          </a:p>
          <a:p>
            <a:r>
              <a:rPr lang="en-US" dirty="0" smtClean="0"/>
              <a:t>The affected population has to adjust to lifestyles that do not have strenuous physical activity or alcohol and tobacco, which are prominent aspects of Cuban life (Kath, 2017). 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Priority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Introduce national policy or action to reduce the harmful use of alcohol and tobacco.</a:t>
            </a:r>
          </a:p>
          <a:p>
            <a:r>
              <a:rPr lang="en-US" dirty="0" smtClean="0"/>
              <a:t>Develop national strategy to promote physical activity.</a:t>
            </a:r>
          </a:p>
          <a:p>
            <a:r>
              <a:rPr lang="en-US" dirty="0" smtClean="0"/>
              <a:t>Develop national strategy to reduce unhealthy eating habits and promote healthy diets.</a:t>
            </a:r>
          </a:p>
          <a:p>
            <a:r>
              <a:rPr lang="en-US" dirty="0" smtClean="0"/>
              <a:t>Identify underserved sub-populations and develop healthcare responses to reduce cardiovascular deaths among those groups.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De Vos, P. (2005). “No one left abandoned”: Cuba's </a:t>
            </a:r>
            <a:r>
              <a:rPr lang="en-US" dirty="0" smtClean="0"/>
              <a:t>National Health System </a:t>
            </a:r>
            <a:r>
              <a:rPr lang="en-US" dirty="0"/>
              <a:t>since the 1959 </a:t>
            </a:r>
            <a:r>
              <a:rPr lang="en-US" dirty="0" smtClean="0"/>
              <a:t>Revolution</a:t>
            </a:r>
            <a:r>
              <a:rPr lang="en-US" dirty="0"/>
              <a:t>. </a:t>
            </a:r>
            <a:r>
              <a:rPr lang="en-US" i="1" dirty="0"/>
              <a:t>International Journal of Health Services</a:t>
            </a:r>
            <a:r>
              <a:rPr lang="en-US" dirty="0"/>
              <a:t>, </a:t>
            </a:r>
            <a:r>
              <a:rPr lang="en-US" i="1" dirty="0"/>
              <a:t>35</a:t>
            </a:r>
            <a:r>
              <a:rPr lang="en-US" dirty="0"/>
              <a:t>(1), 189-207</a:t>
            </a:r>
            <a:r>
              <a:rPr lang="en-US" dirty="0" smtClean="0"/>
              <a:t>. </a:t>
            </a:r>
          </a:p>
          <a:p>
            <a:r>
              <a:rPr lang="en-US" dirty="0"/>
              <a:t>Hauge, S. (2016). Primary </a:t>
            </a:r>
            <a:r>
              <a:rPr lang="en-US" dirty="0" smtClean="0"/>
              <a:t>Care </a:t>
            </a:r>
            <a:r>
              <a:rPr lang="en-US" dirty="0"/>
              <a:t>in </a:t>
            </a:r>
            <a:r>
              <a:rPr lang="en-US" dirty="0" smtClean="0"/>
              <a:t>Cuba</a:t>
            </a:r>
            <a:r>
              <a:rPr lang="en-US" dirty="0"/>
              <a:t>. </a:t>
            </a:r>
            <a:r>
              <a:rPr lang="en-US" i="1" dirty="0"/>
              <a:t>Einstein Journal of Biology and Medicine</a:t>
            </a:r>
            <a:r>
              <a:rPr lang="en-US" dirty="0"/>
              <a:t>, </a:t>
            </a:r>
            <a:r>
              <a:rPr lang="en-US" i="1" dirty="0"/>
              <a:t>23</a:t>
            </a:r>
            <a:r>
              <a:rPr lang="en-US" dirty="0"/>
              <a:t>(1), 37-42</a:t>
            </a:r>
            <a:r>
              <a:rPr lang="en-US" dirty="0" smtClean="0"/>
              <a:t>. </a:t>
            </a:r>
          </a:p>
          <a:p>
            <a:r>
              <a:rPr lang="en-US" dirty="0" smtClean="0"/>
              <a:t>Hirschfeld</a:t>
            </a:r>
            <a:r>
              <a:rPr lang="en-US" dirty="0"/>
              <a:t>, K. (2017). </a:t>
            </a:r>
            <a:r>
              <a:rPr lang="en-US" i="1" dirty="0"/>
              <a:t>Health, </a:t>
            </a:r>
            <a:r>
              <a:rPr lang="en-US" i="1" dirty="0" smtClean="0"/>
              <a:t>Politics</a:t>
            </a:r>
            <a:r>
              <a:rPr lang="en-US" i="1" dirty="0"/>
              <a:t>, and </a:t>
            </a:r>
            <a:r>
              <a:rPr lang="en-US" i="1" dirty="0" smtClean="0"/>
              <a:t>Revolution </a:t>
            </a:r>
            <a:r>
              <a:rPr lang="en-US" i="1" dirty="0"/>
              <a:t>in Cuba since 1898</a:t>
            </a:r>
            <a:r>
              <a:rPr lang="en-US" dirty="0"/>
              <a:t>. Routledge</a:t>
            </a:r>
            <a:r>
              <a:rPr lang="en-US" dirty="0" smtClean="0"/>
              <a:t>. </a:t>
            </a:r>
          </a:p>
          <a:p>
            <a:r>
              <a:rPr lang="en-US" dirty="0"/>
              <a:t>Kath, E. (2017). </a:t>
            </a:r>
            <a:r>
              <a:rPr lang="en-US" i="1" dirty="0"/>
              <a:t>Social </a:t>
            </a:r>
            <a:r>
              <a:rPr lang="en-US" i="1" dirty="0" smtClean="0"/>
              <a:t>Relations </a:t>
            </a:r>
            <a:r>
              <a:rPr lang="en-US" i="1" dirty="0"/>
              <a:t>and the Cuban </a:t>
            </a:r>
            <a:r>
              <a:rPr lang="en-US" i="1" dirty="0" smtClean="0"/>
              <a:t>Health Miracle</a:t>
            </a:r>
            <a:r>
              <a:rPr lang="en-US" dirty="0"/>
              <a:t>. Routledge.</a:t>
            </a:r>
            <a:endParaRPr lang="en-US" dirty="0" smtClean="0"/>
          </a:p>
          <a:p>
            <a:r>
              <a:rPr lang="en-US" dirty="0" smtClean="0"/>
              <a:t>World </a:t>
            </a:r>
            <a:r>
              <a:rPr lang="en-US" dirty="0"/>
              <a:t>Health Organization. (2016). </a:t>
            </a:r>
            <a:r>
              <a:rPr lang="en-US" i="1" dirty="0"/>
              <a:t>World health statistics 2016: monitoring health for the SDGs sustainable development goals</a:t>
            </a:r>
            <a:r>
              <a:rPr lang="en-US" dirty="0"/>
              <a:t>. World Health Organization</a:t>
            </a:r>
            <a:r>
              <a:rPr lang="en-US" dirty="0" smtClean="0"/>
              <a:t>. 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262</TotalTime>
  <Words>931</Words>
  <Application>Microsoft Office PowerPoint</Application>
  <PresentationFormat>On-screen Show (4:3)</PresentationFormat>
  <Paragraphs>80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Median</vt:lpstr>
      <vt:lpstr>Cuba Health Status</vt:lpstr>
      <vt:lpstr>Key Issues in Nutrition</vt:lpstr>
      <vt:lpstr>Affected People</vt:lpstr>
      <vt:lpstr>Risk Factors</vt:lpstr>
      <vt:lpstr>Economic and Social Consequences</vt:lpstr>
      <vt:lpstr>Priority Steps</vt:lpstr>
      <vt:lpstr>Key Issues in Women’s Health</vt:lpstr>
      <vt:lpstr>Most Affected</vt:lpstr>
      <vt:lpstr>Risk Factors</vt:lpstr>
      <vt:lpstr>Economic and Social Consequences</vt:lpstr>
      <vt:lpstr>Priority Steps</vt:lpstr>
      <vt:lpstr>Key Issues in Chronic Non-Communicable Disease</vt:lpstr>
      <vt:lpstr>Most Affected</vt:lpstr>
      <vt:lpstr>Risk Factors</vt:lpstr>
      <vt:lpstr>Economic and Social Consequences</vt:lpstr>
      <vt:lpstr>Priority Steps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16</cp:revision>
  <dcterms:created xsi:type="dcterms:W3CDTF">2018-07-20T18:06:46Z</dcterms:created>
  <dcterms:modified xsi:type="dcterms:W3CDTF">2018-07-20T22:29:44Z</dcterms:modified>
</cp:coreProperties>
</file>